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50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743C73-94B0-414C-87BC-6D397C97F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C07E95B-6317-49AD-A09F-B4C48B4E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CF813B-8EAA-4711-9760-278C826F7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B3D4-6711-4E86-8A03-432025444A0A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65BCC0-2899-43D0-B9FC-4E6A25746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0414FE-59E0-4DA6-B8FF-451F05849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93D6-8C21-4790-AED0-EC43F3FB4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011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0DDB5F-6B57-476B-834E-A039A20AA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083EAB-FD63-4EAA-AE73-E771665690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7B2D3B-502A-4150-A4B9-DCCA5EB39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B3D4-6711-4E86-8A03-432025444A0A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B9B682-4DBD-43C5-BC53-97B4FC786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EA1A72-1C9B-4796-95A9-56E0BE88C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93D6-8C21-4790-AED0-EC43F3FB4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415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BCB3243-5ECB-4D45-91A5-898FFCC4A4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7603046-135A-4EEC-98AD-118CFEB07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28624E-49B8-4C4A-991B-0FDCF5053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B3D4-6711-4E86-8A03-432025444A0A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4A14D6-BE5B-482E-B8A6-CCA0008FF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03F557-6B37-43BE-A3E0-FC86F757B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93D6-8C21-4790-AED0-EC43F3FB4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36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5A3CCE-4FEF-43E2-872B-A7E5BAE5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BCE176-5105-4CFA-96F7-9767943AB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2EB67C-FACC-430F-9761-54D656E7F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B3D4-6711-4E86-8A03-432025444A0A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DE6156-1FD4-4BE2-BF90-4533B655D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19856F-10D1-4182-92AA-04614E3D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93D6-8C21-4790-AED0-EC43F3FB4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245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9F68DD-C17B-4270-9128-DE6DDBB74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2C8824-1B7A-4ED3-8BA2-4BB25DEEC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C3DA84-3C6C-4A8D-9979-119AD437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B3D4-6711-4E86-8A03-432025444A0A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E6E6EA-24C2-442E-9DA9-2EB36E42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C50EF5-9331-4FD7-A3A5-1600AC5E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93D6-8C21-4790-AED0-EC43F3FB4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242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1BA0A1-FA84-4282-8143-AB87FC7C2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4905B6-5C77-4FFB-8F5C-5BA597B4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E8CA7A-7026-4B27-97BA-BD79246B24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427118-1F9C-47A8-A48D-888E853A4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B3D4-6711-4E86-8A03-432025444A0A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81C215-5664-4769-A775-D5FC0D70B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961D86-3480-419F-A1D5-3EAF96D9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93D6-8C21-4790-AED0-EC43F3FB4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184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96081D-4F9C-4D51-89AC-5E1FDBA0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1009AB-12C1-4A77-8CF8-91671393E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CB6371-8F65-4552-B243-D67E758B6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6982693-C176-421F-B72C-212706DAD3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67184A-52D8-4F42-8741-3EA40163E6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19CFDCC-F5C2-40D9-B876-042977E1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B3D4-6711-4E86-8A03-432025444A0A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F59D7DC-4EC3-4DE8-8179-DD423977F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9D3156B-2EE1-4822-8356-494200EC7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93D6-8C21-4790-AED0-EC43F3FB4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477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BBBDF5-C38B-4644-A5AF-247D2EC3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2A09F0-2127-473F-8DC9-0608263E3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B3D4-6711-4E86-8A03-432025444A0A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39A8205-8994-49A5-84A2-527076DB7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9C0A4A-AE64-4639-A77E-422BC569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93D6-8C21-4790-AED0-EC43F3FB4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489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C3B3662-B085-46A6-984E-5BEA87ED7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B3D4-6711-4E86-8A03-432025444A0A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E064BD-1A93-4163-A8C7-551B0AD22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4B2650-E845-45D6-B6EB-1B1E78A1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93D6-8C21-4790-AED0-EC43F3FB4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50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A7E4E-55A3-4678-B465-0791B62E4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C25A80-83BD-4A4C-A975-97C805A8A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E535CC-2A9E-41BC-9922-3D5BD2226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522BFF-FFBD-46D4-B30D-3B5D28FB1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B3D4-6711-4E86-8A03-432025444A0A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C2C1F0-57EA-4FB9-8C21-E432EDE6D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C8F741-9A2F-4AD4-870C-58992D16F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93D6-8C21-4790-AED0-EC43F3FB4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305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E1CD6-756F-4B1A-9DDD-809340E64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3AD0EF4-B21E-440B-BC61-2A95E82AF6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FB5404-4D08-4830-887B-A8442722E1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DABB3B-EAF0-4A85-A759-E7E6DE52E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B3D4-6711-4E86-8A03-432025444A0A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72DDAD-E910-428F-A5AA-44F050DD2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A768B0-083C-48C4-9254-DE703E1E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93D6-8C21-4790-AED0-EC43F3FB4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680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0D30BF-C8E2-43B2-9D95-DB7E8514F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C76D1F-BB71-4D55-9ABA-FF0C6F581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25578D-82D4-44FB-9772-796DC03FC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4B3D4-6711-4E86-8A03-432025444A0A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4E061F-4FF0-41DD-B765-F32C2B7AB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13DF44-32EB-4925-8573-0534417DC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F93D6-8C21-4790-AED0-EC43F3FB4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986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FE7BD0-B57D-46CE-916B-4C151456B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1122363"/>
            <a:ext cx="10447867" cy="1739370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LAB2: Building Your Layer 2/3/4 Protocol Stack</a:t>
            </a:r>
            <a:endParaRPr lang="zh-CN" altLang="en-US" sz="4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B75AAA-90F9-4B2E-97CB-ACF63581F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6268"/>
            <a:ext cx="9144000" cy="1261532"/>
          </a:xfrm>
        </p:spPr>
        <p:txBody>
          <a:bodyPr/>
          <a:lstStyle/>
          <a:p>
            <a:r>
              <a:rPr lang="en-US" altLang="zh-CN" dirty="0"/>
              <a:t>TA: </a:t>
            </a:r>
            <a:r>
              <a:rPr lang="en-US" altLang="zh-CN" dirty="0" err="1"/>
              <a:t>Kenuo</a:t>
            </a:r>
            <a:r>
              <a:rPr lang="en-US" altLang="zh-CN" dirty="0"/>
              <a:t> Xu </a:t>
            </a:r>
            <a:r>
              <a:rPr lang="zh-CN" altLang="en-US" dirty="0"/>
              <a:t>（许科诺）</a:t>
            </a:r>
            <a:endParaRPr lang="en-US" altLang="zh-CN" dirty="0"/>
          </a:p>
          <a:p>
            <a:r>
              <a:rPr lang="en-US" altLang="zh-CN" dirty="0"/>
              <a:t>Email: kenuo.xu@pku.edu.cn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3729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22B35-FB7B-4443-B77C-B91EC67A7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098B92-1407-4B6C-9445-6BCEC1960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You are going to implement a C/C++ program to replace layer 2/3/4 of the kernel protocol stack </a:t>
            </a:r>
          </a:p>
          <a:p>
            <a:r>
              <a:rPr lang="en-US" altLang="zh-CN" dirty="0"/>
              <a:t>Build your own protocol stack is difficult, but worthwhile.</a:t>
            </a:r>
          </a:p>
          <a:p>
            <a:r>
              <a:rPr lang="en-US" altLang="zh-CN" dirty="0"/>
              <a:t>Finishing this lab, you are expected to grow into a </a:t>
            </a:r>
            <a:r>
              <a:rPr lang="en-US" altLang="zh-CN" i="1" dirty="0"/>
              <a:t>system expert</a:t>
            </a:r>
            <a:r>
              <a:rPr lang="en-US" altLang="zh-CN" dirty="0"/>
              <a:t> (see next page) hopefully.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6996774-8B5D-4281-92B4-06E9239D4242}"/>
              </a:ext>
            </a:extLst>
          </p:cNvPr>
          <p:cNvGrpSpPr/>
          <p:nvPr/>
        </p:nvGrpSpPr>
        <p:grpSpPr>
          <a:xfrm>
            <a:off x="5130280" y="4601061"/>
            <a:ext cx="1931440" cy="1891814"/>
            <a:chOff x="5130280" y="4601061"/>
            <a:chExt cx="1931440" cy="189181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60650A0-8C99-48B9-81D4-9A9604877568}"/>
                </a:ext>
              </a:extLst>
            </p:cNvPr>
            <p:cNvSpPr/>
            <p:nvPr/>
          </p:nvSpPr>
          <p:spPr>
            <a:xfrm>
              <a:off x="5130283" y="6110320"/>
              <a:ext cx="1931437" cy="38255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Physical</a:t>
              </a:r>
              <a:endParaRPr lang="zh-CN" altLang="en-US" sz="240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1273C7E-2431-4EB4-81EA-D10DC307A7CD}"/>
                </a:ext>
              </a:extLst>
            </p:cNvPr>
            <p:cNvSpPr/>
            <p:nvPr/>
          </p:nvSpPr>
          <p:spPr>
            <a:xfrm>
              <a:off x="5130282" y="5727765"/>
              <a:ext cx="1931437" cy="38255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F0000"/>
                  </a:solidFill>
                </a:rPr>
                <a:t>Link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851CFA6-7AFE-4466-8526-558D68BE0896}"/>
                </a:ext>
              </a:extLst>
            </p:cNvPr>
            <p:cNvSpPr/>
            <p:nvPr/>
          </p:nvSpPr>
          <p:spPr>
            <a:xfrm>
              <a:off x="5130281" y="5345210"/>
              <a:ext cx="1931437" cy="38255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F0000"/>
                  </a:solidFill>
                </a:rPr>
                <a:t>Network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61ECB79-D126-4640-825E-84DAD091D63B}"/>
                </a:ext>
              </a:extLst>
            </p:cNvPr>
            <p:cNvSpPr/>
            <p:nvPr/>
          </p:nvSpPr>
          <p:spPr>
            <a:xfrm>
              <a:off x="5130280" y="4983616"/>
              <a:ext cx="1931437" cy="38255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F0000"/>
                  </a:solidFill>
                </a:rPr>
                <a:t>Transport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7389AE0-F00F-45C7-85D3-48572D33CB99}"/>
                </a:ext>
              </a:extLst>
            </p:cNvPr>
            <p:cNvSpPr/>
            <p:nvPr/>
          </p:nvSpPr>
          <p:spPr>
            <a:xfrm>
              <a:off x="5130280" y="4601061"/>
              <a:ext cx="1931437" cy="38255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Application</a:t>
              </a:r>
              <a:endParaRPr lang="zh-CN" altLang="en-US" sz="2400" dirty="0"/>
            </a:p>
          </p:txBody>
        </p:sp>
      </p:grp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0A50A88-6802-4891-833B-1867EF8BDF8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061717" y="5174894"/>
            <a:ext cx="822650" cy="1451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3F8D8AC-4034-4C9D-AE8C-CC940AC2FD51}"/>
              </a:ext>
            </a:extLst>
          </p:cNvPr>
          <p:cNvCxnSpPr>
            <a:cxnSpLocks/>
            <a:stCxn id="7" idx="3"/>
            <a:endCxn id="21" idx="1"/>
          </p:cNvCxnSpPr>
          <p:nvPr/>
        </p:nvCxnSpPr>
        <p:spPr>
          <a:xfrm flipV="1">
            <a:off x="7061718" y="5531146"/>
            <a:ext cx="822649" cy="53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90EA25A-9C80-4082-AC7D-F5DD1024BBC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061719" y="5761086"/>
            <a:ext cx="822648" cy="1579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467B481-1986-4670-8D57-63B97BC01616}"/>
              </a:ext>
            </a:extLst>
          </p:cNvPr>
          <p:cNvSpPr txBox="1"/>
          <p:nvPr/>
        </p:nvSpPr>
        <p:spPr>
          <a:xfrm>
            <a:off x="7884367" y="5300313"/>
            <a:ext cx="3592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We are working on these!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277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66605-5289-491C-BD0C-CE7F12695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 Types of Experts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F72A39-BAB6-489C-AD70-27AE0AAEB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000"/>
            <a:ext cx="5429031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0236D31-1401-4169-A091-D79BD2C18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267" y="693681"/>
            <a:ext cx="3022601" cy="46403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301F38-6CB8-4C54-932E-7E593981307E}"/>
              </a:ext>
            </a:extLst>
          </p:cNvPr>
          <p:cNvSpPr/>
          <p:nvPr/>
        </p:nvSpPr>
        <p:spPr>
          <a:xfrm>
            <a:off x="6963833" y="5521835"/>
            <a:ext cx="47074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System Experts Build and Renovate the Infrastructure</a:t>
            </a:r>
            <a:endParaRPr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748D293-C511-44DE-8135-27B1A51DA5AD}"/>
              </a:ext>
            </a:extLst>
          </p:cNvPr>
          <p:cNvSpPr/>
          <p:nvPr/>
        </p:nvSpPr>
        <p:spPr>
          <a:xfrm>
            <a:off x="838200" y="5521834"/>
            <a:ext cx="54290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Domain Experts Use the Infrastructure and Innovate Their Field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BCFB4A-C2C8-476C-BACA-6278B68E5495}"/>
              </a:ext>
            </a:extLst>
          </p:cNvPr>
          <p:cNvSpPr txBox="1"/>
          <p:nvPr/>
        </p:nvSpPr>
        <p:spPr>
          <a:xfrm>
            <a:off x="10291496" y="6488668"/>
            <a:ext cx="190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 </a:t>
            </a:r>
            <a:r>
              <a:rPr lang="en-US" altLang="zh-CN" dirty="0" err="1"/>
              <a:t>Guojie</a:t>
            </a:r>
            <a:r>
              <a:rPr lang="en-US" altLang="zh-CN" dirty="0"/>
              <a:t> Luo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522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F7B30-02E7-49C8-BD23-5C797CF10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70C9C0-D1E3-4850-8255-BE009517F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Implement the 3 protocol layers from bottom to top, with 3 dues.</a:t>
            </a:r>
          </a:p>
          <a:p>
            <a:r>
              <a:rPr lang="en-US" altLang="zh-CN" dirty="0"/>
              <a:t>You need to implement the interfaces we provide between layers.</a:t>
            </a:r>
          </a:p>
          <a:p>
            <a:r>
              <a:rPr lang="en-US" altLang="zh-CN" dirty="0"/>
              <a:t>Feel free to contact us for more clarification and help.</a:t>
            </a:r>
          </a:p>
          <a:p>
            <a:r>
              <a:rPr lang="en-US" altLang="zh-CN" b="1" dirty="0"/>
              <a:t>See README.md for more tasks, hints and submit instructions.</a:t>
            </a:r>
          </a:p>
        </p:txBody>
      </p:sp>
    </p:spTree>
    <p:extLst>
      <p:ext uri="{BB962C8B-B14F-4D97-AF65-F5344CB8AC3E}">
        <p14:creationId xmlns:p14="http://schemas.microsoft.com/office/powerpoint/2010/main" val="349464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A893DC-B430-4860-935A-D77BD34A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A: Link Layer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26D928-3B39-4478-99BA-1A152BBB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Make use of </a:t>
            </a:r>
            <a:r>
              <a:rPr lang="en-US" altLang="zh-CN" b="1" dirty="0" err="1"/>
              <a:t>libpcap</a:t>
            </a:r>
            <a:r>
              <a:rPr lang="en-US" altLang="zh-CN" b="1" dirty="0"/>
              <a:t> </a:t>
            </a:r>
            <a:r>
              <a:rPr lang="en-US" altLang="zh-CN" dirty="0"/>
              <a:t>to support sending/receiving </a:t>
            </a:r>
            <a:r>
              <a:rPr lang="en-US" altLang="zh-CN" b="1" dirty="0"/>
              <a:t>Ethernet II</a:t>
            </a:r>
            <a:r>
              <a:rPr lang="en-US" altLang="zh-CN" dirty="0"/>
              <a:t> frames.</a:t>
            </a:r>
          </a:p>
          <a:p>
            <a:r>
              <a:rPr lang="en-US" altLang="zh-CN" dirty="0"/>
              <a:t>Bottom: </a:t>
            </a:r>
            <a:r>
              <a:rPr lang="en-US" altLang="zh-CN" dirty="0" err="1"/>
              <a:t>libpcap</a:t>
            </a:r>
            <a:r>
              <a:rPr lang="en-US" altLang="zh-CN" dirty="0"/>
              <a:t> functions, e.g. sending and receiving “framed” bitstreams.</a:t>
            </a:r>
          </a:p>
          <a:p>
            <a:r>
              <a:rPr lang="en-US" altLang="zh-CN" dirty="0"/>
              <a:t>Top: device management, sending/receiving Ethernet II frames.</a:t>
            </a:r>
          </a:p>
          <a:p>
            <a:r>
              <a:rPr lang="en-US" altLang="zh-CN" dirty="0"/>
              <a:t>Due: Oct. 7</a:t>
            </a:r>
            <a:r>
              <a:rPr lang="en-US" altLang="zh-CN" baseline="30000" dirty="0"/>
              <a:t>th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376C1B-9AE8-4304-9045-BB313BF5C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96" y="5110521"/>
            <a:ext cx="7820608" cy="138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14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90F64-C044-4498-9D4C-DDE5CCAF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B: Network Layer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9C24F0-5AB6-41E7-8214-5AD645620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Implement a simplified version of </a:t>
            </a:r>
            <a:r>
              <a:rPr lang="en-US" altLang="zh-CN" b="1" dirty="0"/>
              <a:t>Internet Protocol version 4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Bottom: your Ethernet library.</a:t>
            </a:r>
          </a:p>
          <a:p>
            <a:r>
              <a:rPr lang="en-US" altLang="zh-CN" dirty="0"/>
              <a:t>Inside: your routing algorithm.</a:t>
            </a:r>
          </a:p>
          <a:p>
            <a:r>
              <a:rPr lang="en-US" altLang="zh-CN" dirty="0"/>
              <a:t>Top: sending/receiving packets over the whole Internet.</a:t>
            </a:r>
          </a:p>
          <a:p>
            <a:r>
              <a:rPr lang="en-US" altLang="zh-CN" dirty="0"/>
              <a:t>Due: Oct. 21</a:t>
            </a:r>
            <a:r>
              <a:rPr lang="en-US" altLang="zh-CN" baseline="30000" dirty="0"/>
              <a:t>st</a:t>
            </a:r>
            <a:r>
              <a:rPr lang="en-US" altLang="zh-CN" dirty="0"/>
              <a:t>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A6AD50-5CC5-4076-81E9-565DDAC61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43604"/>
            <a:ext cx="4027714" cy="25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75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AC0B2-41C2-44C2-AD53-8F3986E4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C: Transport Layer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9DA8FE-3953-4089-B30A-D1E331C42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Implement a simplified version of </a:t>
            </a:r>
            <a:r>
              <a:rPr lang="en-US" altLang="zh-CN" b="1" dirty="0"/>
              <a:t>TCP protocol</a:t>
            </a:r>
            <a:r>
              <a:rPr lang="en-US" altLang="zh-CN" dirty="0"/>
              <a:t>, providing a subset of </a:t>
            </a:r>
            <a:r>
              <a:rPr lang="en-US" altLang="zh-CN" b="1" dirty="0"/>
              <a:t>socket interfaces</a:t>
            </a:r>
            <a:r>
              <a:rPr lang="en-US" altLang="zh-CN" dirty="0"/>
              <a:t>. </a:t>
            </a:r>
          </a:p>
          <a:p>
            <a:r>
              <a:rPr lang="en-US" altLang="zh-CN" dirty="0"/>
              <a:t>Bottom: your IP library.</a:t>
            </a:r>
          </a:p>
          <a:p>
            <a:r>
              <a:rPr lang="en-US" altLang="zh-CN" dirty="0"/>
              <a:t>Inside: connection state machine.</a:t>
            </a:r>
          </a:p>
          <a:p>
            <a:r>
              <a:rPr lang="en-US" altLang="zh-CN" dirty="0"/>
              <a:t>Top: reliable connection via network.</a:t>
            </a:r>
          </a:p>
          <a:p>
            <a:r>
              <a:rPr lang="en-US" altLang="zh-CN" dirty="0"/>
              <a:t>Due: Nov. 18</a:t>
            </a:r>
            <a:r>
              <a:rPr lang="en-US" altLang="zh-CN" baseline="30000" dirty="0"/>
              <a:t>th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087E02-27BA-4B29-BC28-7DE26755B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099" y="2591862"/>
            <a:ext cx="3032448" cy="390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6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D2A13E-7758-4268-A64E-4DADAB0DF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Thanks and Have Fun!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C17876A-7B00-41A6-9148-4BC846549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617" y="1690688"/>
            <a:ext cx="3961040" cy="39610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EB39CA8-BC32-4826-B660-A8E6F287A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43" y="1690688"/>
            <a:ext cx="3961040" cy="39610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983D251-43C1-4C3B-A467-A26154A42780}"/>
              </a:ext>
            </a:extLst>
          </p:cNvPr>
          <p:cNvSpPr txBox="1"/>
          <p:nvPr/>
        </p:nvSpPr>
        <p:spPr>
          <a:xfrm>
            <a:off x="2279779" y="6018245"/>
            <a:ext cx="7632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If I have seen further... it is by standing upon the shoulders of giants.</a:t>
            </a:r>
          </a:p>
          <a:p>
            <a:pPr algn="ctr"/>
            <a:r>
              <a:rPr lang="en-US" altLang="zh-CN" dirty="0"/>
              <a:t>-- </a:t>
            </a:r>
            <a:r>
              <a:rPr lang="en-US" altLang="zh-CN" i="1" dirty="0"/>
              <a:t>Isaac Newton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122648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247</Words>
  <Application>Microsoft Office PowerPoint</Application>
  <PresentationFormat>宽屏</PresentationFormat>
  <Paragraphs>42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LAB2: Building Your Layer 2/3/4 Protocol Stack</vt:lpstr>
      <vt:lpstr>Goal</vt:lpstr>
      <vt:lpstr>Two Types of Experts</vt:lpstr>
      <vt:lpstr>Overview</vt:lpstr>
      <vt:lpstr>Part A: Link Layer</vt:lpstr>
      <vt:lpstr>Part B: Network Layer</vt:lpstr>
      <vt:lpstr>Part C: Transport Layer</vt:lpstr>
      <vt:lpstr>Thanks and Have Fun!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LAB2: Implementing Your Layer 2/3/4 Protocol Stack</dc:title>
  <dc:creator>许 科诺</dc:creator>
  <cp:lastModifiedBy>许 科诺</cp:lastModifiedBy>
  <cp:revision>14</cp:revision>
  <dcterms:created xsi:type="dcterms:W3CDTF">2019-09-08T09:14:33Z</dcterms:created>
  <dcterms:modified xsi:type="dcterms:W3CDTF">2019-09-08T14:56:03Z</dcterms:modified>
</cp:coreProperties>
</file>